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sldIdLst>
    <p:sldId id="258" r:id="rId2"/>
    <p:sldId id="260" r:id="rId3"/>
    <p:sldId id="257" r:id="rId4"/>
    <p:sldId id="265" r:id="rId5"/>
    <p:sldId id="267" r:id="rId6"/>
    <p:sldId id="259" r:id="rId7"/>
    <p:sldId id="261" r:id="rId8"/>
    <p:sldId id="264" r:id="rId9"/>
    <p:sldId id="262" r:id="rId10"/>
    <p:sldId id="284" r:id="rId11"/>
    <p:sldId id="276" r:id="rId12"/>
    <p:sldId id="268" r:id="rId13"/>
    <p:sldId id="278" r:id="rId14"/>
    <p:sldId id="279" r:id="rId15"/>
    <p:sldId id="280" r:id="rId16"/>
    <p:sldId id="281" r:id="rId17"/>
    <p:sldId id="285" r:id="rId18"/>
    <p:sldId id="283" r:id="rId19"/>
    <p:sldId id="269" r:id="rId20"/>
    <p:sldId id="277" r:id="rId21"/>
    <p:sldId id="26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436" autoAdjust="0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1T16:50:13.039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16,'51'0,"-8"0,-30 0,-2 0,19-4,-12 4,6-4,-4 4,-3 0,7 4,-4-4,1 7,-1-6,1 2,1-3,-3 0,5 0,-3 0,6 0,-8 0,2 0,-3 0,4 0,1-3,-2 3,-1-3,1 3,1 0,-1 0,1 0,0 0,-1-3,0 2,0-2,1 3,-1 0,0 0,-1 0,1-4,-3 4,6-4,-5 4,4 0,-5 3,2-2,4 1,-7-2,7 0,-4-3,-2 2,5-2,-5 3,2 0,2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1T16:50:27.089"/>
    </inkml:context>
    <inkml:brush xml:id="br0">
      <inkml:brushProperty name="width" value="0.4" units="cm"/>
      <inkml:brushProperty name="height" value="0.8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9,'59'0,"-12"0,-34 0,0 0,11 3,-3-2,6 2,-4 0,-9-2,17 2,-17-3,9 0,-2 3,-5 1,9-1,-8 3,4-5,2 2,-6-3,8 0,-7 0,5-3,-2 2,-2-2,4 3,-5-3,3 2,1-2,-3 3,3 0,1-3,-6 2,7-2,-7 3,6 0,-3 0,1 0,0 0,-1 0,0 0,1-3,0 2,0-1,-1-2,1 3,-2-2,2 3,-1 0,2 0,-2 0,1-3,-1 2,1-2,0 3,-1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1T16:50:48.626"/>
    </inkml:context>
    <inkml:brush xml:id="br0">
      <inkml:brushProperty name="width" value="0.4" units="cm"/>
      <inkml:brushProperty name="height" value="0.8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24,'48'0,"-8"0,-33 0,9 0,9 3,1-2,-1 2,0-3,-12 0,16 0,-8 0,-2 0,7 0,-11 0,8 0,0 0,-6 0,6 0,-4 0,3 0,2 0,-5 0,10-4,-15 2,11-2,-6 1,3 2,8-2,-14 3,9 0,-8-3,2 2,6-1,-10-2,9 4,-4-4,-1 4,5 0,-6 3,4 0,-2 1,7-1,-11 0,9-2,-8 2,2 0,6-2,-9 2,8 0,-4-2,-2 5,7-3,-9 1,8-2,-5-2,1 0,3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1T16:50:53.017"/>
    </inkml:context>
    <inkml:brush xml:id="br0">
      <inkml:brushProperty name="width" value="0.4" units="cm"/>
      <inkml:brushProperty name="height" value="0.8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0,'54'0,"-7"0,-27 0,-6 0,13 0,-10 0,12 0,-6 0,-2 0,2 0,-3 0,0 0,9 0,-7 0,7 5,-12-4,4 6,0-6,-1 2,4-3,0 0,-2 0,-1 0,2 0,-7 0,7 0,-1 0,-5 0,13 0,-16 0,18 0,-14 0,0 0,13 0,-20 0,17 0,-2 0,-9 0,14 0,-14 0,2 0,7 0,-11 0,9 0,-5 2,2-1,1 1,-1-2,0 0,1 0,5 0,-10 0,11 0,-13 0,9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1T16:51:05.599"/>
    </inkml:context>
    <inkml:brush xml:id="br0">
      <inkml:brushProperty name="width" value="0.4" units="cm"/>
      <inkml:brushProperty name="height" value="0.8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0,'49'0,"-11"3,-32-2,12 1,7-2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1T16:51:17.565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1,'48'0,"-8"0,-33 0,9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1T16:51:41.87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0,'38'4,"-6"-1,-26-3,6 0,2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21T16:53:07.02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0,'82'4,"-10"0,-63-4,3 0,-6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2199-2B27-C347-AEDF-4C2D74B28C30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4548F-0A4B-1B42-B925-678AF0334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35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548F-0A4B-1B42-B925-678AF03348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8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description</a:t>
            </a:r>
          </a:p>
          <a:p>
            <a:endParaRPr lang="en-US" dirty="0"/>
          </a:p>
          <a:p>
            <a:r>
              <a:rPr lang="ko-KR" altLang="en-US" dirty="0"/>
              <a:t>본 실험의 한 시행은 </a:t>
            </a:r>
            <a:r>
              <a:rPr lang="en-US" altLang="ko-KR" dirty="0"/>
              <a:t>3</a:t>
            </a:r>
            <a:r>
              <a:rPr lang="ko-KR" altLang="en-US" dirty="0"/>
              <a:t>초 동안 다음의 원형의 자극을 보는 것으로 시작합니다</a:t>
            </a:r>
            <a:r>
              <a:rPr lang="en-US" altLang="ko-KR" dirty="0"/>
              <a:t>.</a:t>
            </a:r>
            <a:r>
              <a:rPr lang="ko-KR" altLang="en-US" dirty="0"/>
              <a:t> 원 안에는 </a:t>
            </a:r>
            <a:r>
              <a:rPr lang="en-US" altLang="ko-KR" dirty="0"/>
              <a:t>50</a:t>
            </a:r>
            <a:r>
              <a:rPr lang="ko-KR" altLang="en-US" dirty="0"/>
              <a:t> 대 </a:t>
            </a:r>
            <a:r>
              <a:rPr lang="en-US" altLang="ko-KR" dirty="0"/>
              <a:t>50</a:t>
            </a:r>
            <a:r>
              <a:rPr lang="ko-KR" altLang="en-US" dirty="0"/>
              <a:t>의 확률로 얻을 수 있는 보상과 손실의 크기가 나타나 있는데요</a:t>
            </a:r>
            <a:r>
              <a:rPr lang="en-US" altLang="ko-KR" dirty="0"/>
              <a:t>.</a:t>
            </a:r>
            <a:r>
              <a:rPr lang="ko-KR" altLang="en-US" dirty="0"/>
              <a:t> 제시되는 </a:t>
            </a:r>
            <a:r>
              <a:rPr lang="en-US" altLang="ko-KR" dirty="0"/>
              <a:t>3</a:t>
            </a:r>
            <a:r>
              <a:rPr lang="ko-KR" altLang="en-US" dirty="0"/>
              <a:t>초 동안 </a:t>
            </a:r>
            <a:r>
              <a:rPr lang="en-US" altLang="ko-KR" dirty="0"/>
              <a:t>Strongly accept, weakly accept, weakly reject, strongly reject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개의 선택지 중 하나를 골라 응답하게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후 평균 </a:t>
            </a:r>
            <a:r>
              <a:rPr lang="en-US" altLang="ko-KR" dirty="0"/>
              <a:t>2.6</a:t>
            </a:r>
            <a:r>
              <a:rPr lang="ko-KR" altLang="en-US" dirty="0"/>
              <a:t>초 가량의 </a:t>
            </a:r>
            <a:r>
              <a:rPr lang="en-US" altLang="ko-KR" dirty="0"/>
              <a:t>ISI(Inter-stimulus interval)</a:t>
            </a:r>
            <a:r>
              <a:rPr lang="ko-KR" altLang="en-US" dirty="0"/>
              <a:t>을 본 뒤 다음 시행을 반복하는 형태로 진행됩니다</a:t>
            </a:r>
            <a:r>
              <a:rPr lang="en-US" altLang="ko-KR" dirty="0"/>
              <a:t>.</a:t>
            </a:r>
            <a:r>
              <a:rPr lang="ko-KR" altLang="en-US" dirty="0"/>
              <a:t> 이러한 시행을 </a:t>
            </a:r>
            <a:r>
              <a:rPr lang="en-US" altLang="ko-KR" dirty="0"/>
              <a:t>85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86</a:t>
            </a:r>
            <a:r>
              <a:rPr lang="ko-KR" altLang="en-US" dirty="0"/>
              <a:t>번 시행하여 하나의 런 </a:t>
            </a:r>
            <a:r>
              <a:rPr lang="en-US" altLang="ko-KR" dirty="0"/>
              <a:t>(</a:t>
            </a:r>
            <a:r>
              <a:rPr lang="ko-KR" altLang="en-US" dirty="0"/>
              <a:t>혹은 블록</a:t>
            </a:r>
            <a:r>
              <a:rPr lang="en-US" altLang="ko-KR" dirty="0"/>
              <a:t>)</a:t>
            </a:r>
            <a:r>
              <a:rPr lang="ko-KR" altLang="en-US" dirty="0"/>
              <a:t>을 수행하며</a:t>
            </a:r>
            <a:r>
              <a:rPr lang="en-US" altLang="ko-KR" dirty="0"/>
              <a:t>,</a:t>
            </a:r>
            <a:r>
              <a:rPr lang="ko-KR" altLang="en-US" dirty="0"/>
              <a:t> 이러한 </a:t>
            </a:r>
            <a:r>
              <a:rPr lang="ko-KR" altLang="en-US" dirty="0" err="1"/>
              <a:t>런을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회 수행하는 것으로 과제가 끝나게 됩니다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548F-0A4B-1B42-B925-678AF03348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6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Behavioral loss aversion (Tom</a:t>
            </a:r>
            <a:r>
              <a:rPr lang="ko-KR" altLang="en-US" dirty="0"/>
              <a:t> </a:t>
            </a:r>
            <a:r>
              <a:rPr lang="en-US" altLang="ko-KR" dirty="0"/>
              <a:t>et al., 2007)</a:t>
            </a:r>
            <a:endParaRPr lang="en-US" altLang="ko-KR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-</a:t>
            </a:r>
            <a:r>
              <a:rPr lang="ko-KR" altLang="en-US" baseline="0" dirty="0"/>
              <a:t> </a:t>
            </a:r>
            <a:r>
              <a:rPr lang="en-US" altLang="ko-KR" baseline="0" dirty="0"/>
              <a:t>Behavioral loss aversion</a:t>
            </a:r>
            <a:r>
              <a:rPr lang="ko-KR" altLang="en-US" baseline="0" dirty="0"/>
              <a:t>의 정의 </a:t>
            </a:r>
            <a:r>
              <a:rPr lang="en-US" altLang="ko-KR" baseline="0" dirty="0"/>
              <a:t>:</a:t>
            </a:r>
            <a:r>
              <a:rPr lang="ko-KR" altLang="en-US" baseline="0" dirty="0"/>
              <a:t> </a:t>
            </a:r>
            <a:r>
              <a:rPr lang="en-US" altLang="ko-KR" baseline="0" dirty="0"/>
              <a:t>logistic model</a:t>
            </a:r>
            <a:r>
              <a:rPr lang="ko-KR" altLang="en-US" baseline="0" dirty="0"/>
              <a:t>에서의  </a:t>
            </a:r>
            <a:r>
              <a:rPr lang="en-US" altLang="ko-KR" baseline="0" dirty="0"/>
              <a:t>loss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coefficient / gain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coefficient </a:t>
            </a:r>
            <a:r>
              <a:rPr lang="ko-KR" altLang="en-US" baseline="0" dirty="0"/>
              <a:t>의 절대값으로 정의된다</a:t>
            </a:r>
            <a:r>
              <a:rPr lang="en-US" altLang="ko-KR" baseline="0" dirty="0"/>
              <a:t>. </a:t>
            </a:r>
          </a:p>
          <a:p>
            <a:pPr marL="0" indent="0">
              <a:buFontTx/>
              <a:buNone/>
            </a:pPr>
            <a:r>
              <a:rPr lang="en-US" altLang="ko-KR" baseline="0" dirty="0"/>
              <a:t>-</a:t>
            </a:r>
            <a:r>
              <a:rPr lang="ko-KR" altLang="en-US" baseline="0" dirty="0"/>
              <a:t> 논문에서 구한 값의 범위</a:t>
            </a:r>
            <a:r>
              <a:rPr lang="en-US" altLang="ko-KR" baseline="0" dirty="0"/>
              <a:t>([0.990, 6.753])</a:t>
            </a:r>
            <a:r>
              <a:rPr lang="ko-KR" altLang="en-US" baseline="0" dirty="0"/>
              <a:t>와</a:t>
            </a:r>
            <a:r>
              <a:rPr lang="en-US" altLang="ko-KR" baseline="0" dirty="0"/>
              <a:t> </a:t>
            </a:r>
            <a:r>
              <a:rPr lang="ko-KR" altLang="en-US" baseline="0" dirty="0"/>
              <a:t>일치하는 것을 확인하였다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Prospect model (</a:t>
            </a:r>
            <a:r>
              <a:rPr lang="en-US" baseline="0" dirty="0" err="1"/>
              <a:t>Sokol-Hessner</a:t>
            </a:r>
            <a:r>
              <a:rPr lang="en-US" baseline="0" dirty="0"/>
              <a:t> et al., 2009, PNAS</a:t>
            </a:r>
            <a:r>
              <a:rPr lang="en-US" dirty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-</a:t>
            </a:r>
            <a:r>
              <a:rPr lang="ko-KR" altLang="en-US" baseline="0" dirty="0"/>
              <a:t> </a:t>
            </a:r>
            <a:r>
              <a:rPr lang="en-US" baseline="0" dirty="0"/>
              <a:t>Prospect Theory</a:t>
            </a:r>
            <a:r>
              <a:rPr lang="ko-KR" altLang="en-US" baseline="0" dirty="0"/>
              <a:t>에 근거한 모형을 사용하여 정의된 </a:t>
            </a:r>
            <a:r>
              <a:rPr lang="en-US" altLang="ko-KR" baseline="0" dirty="0"/>
              <a:t>lambda</a:t>
            </a:r>
            <a:r>
              <a:rPr lang="ko-KR" altLang="en-US" baseline="0" dirty="0"/>
              <a:t>의 값으로 정의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548F-0A4B-1B42-B925-678AF03348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48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해석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왼쪽 그래프 </a:t>
            </a:r>
            <a:r>
              <a:rPr lang="en-US" altLang="ko-KR" dirty="0"/>
              <a:t>=&gt;</a:t>
            </a:r>
            <a:r>
              <a:rPr lang="ko-KR" altLang="en-US" dirty="0"/>
              <a:t> 계수 값이 다름</a:t>
            </a:r>
            <a:r>
              <a:rPr lang="en-US" altLang="ko-KR" dirty="0"/>
              <a:t>.</a:t>
            </a:r>
            <a:r>
              <a:rPr lang="ko-KR" altLang="en-US" dirty="0"/>
              <a:t> 이유 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altLang="ko-KR" dirty="0"/>
              <a:t>Tom</a:t>
            </a:r>
            <a:r>
              <a:rPr lang="en-US" altLang="ko-KR" baseline="0" dirty="0"/>
              <a:t> et al.</a:t>
            </a:r>
            <a:r>
              <a:rPr lang="ko-KR" altLang="en-US" baseline="0" dirty="0"/>
              <a:t>은 </a:t>
            </a:r>
            <a:r>
              <a:rPr lang="en-US" altLang="ko-KR" dirty="0"/>
              <a:t>linear</a:t>
            </a:r>
            <a:r>
              <a:rPr lang="en-US" altLang="ko-KR" baseline="0" dirty="0"/>
              <a:t> model, </a:t>
            </a:r>
            <a:r>
              <a:rPr lang="en-US" altLang="ko-KR" baseline="0" dirty="0" err="1"/>
              <a:t>hBayesDM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nonlinear model</a:t>
            </a:r>
            <a:r>
              <a:rPr lang="ko-KR" altLang="en-US" baseline="0" dirty="0"/>
              <a:t>에 근거한 </a:t>
            </a:r>
            <a:r>
              <a:rPr lang="en-US" altLang="ko-KR" baseline="0" dirty="0"/>
              <a:t>parameter</a:t>
            </a:r>
            <a:r>
              <a:rPr lang="ko-KR" altLang="en-US" baseline="0" dirty="0"/>
              <a:t>이므로 다를 수 있다</a:t>
            </a:r>
            <a:r>
              <a:rPr lang="en-US" altLang="ko-KR" baseline="0" dirty="0"/>
              <a:t>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aseline="0" dirty="0"/>
              <a:t>왼쪽 그래프의 </a:t>
            </a:r>
            <a:r>
              <a:rPr lang="en-US" altLang="ko-KR" baseline="0" dirty="0"/>
              <a:t>Tom</a:t>
            </a:r>
            <a:r>
              <a:rPr lang="ko-KR" altLang="en-US" baseline="0" dirty="0"/>
              <a:t> 그래프 </a:t>
            </a:r>
            <a:r>
              <a:rPr lang="en-US" altLang="ko-KR" baseline="0" dirty="0"/>
              <a:t>=&gt;</a:t>
            </a:r>
            <a:r>
              <a:rPr lang="ko-KR" altLang="en-US" baseline="0" dirty="0"/>
              <a:t> 아주 이례적인 </a:t>
            </a:r>
            <a:r>
              <a:rPr lang="en-US" altLang="ko-KR" baseline="0" dirty="0"/>
              <a:t>loss aversion</a:t>
            </a:r>
            <a:r>
              <a:rPr lang="ko-KR" altLang="en-US" baseline="0" dirty="0"/>
              <a:t> 값을 볼 수 있음</a:t>
            </a:r>
            <a:r>
              <a:rPr lang="en-US" altLang="ko-KR" baseline="0" dirty="0"/>
              <a:t>.</a:t>
            </a:r>
            <a:r>
              <a:rPr lang="ko-KR" altLang="en-US" baseline="0" dirty="0"/>
              <a:t> 사람의 성향이 아주 크게 </a:t>
            </a:r>
            <a:r>
              <a:rPr lang="ko-KR" altLang="en-US" baseline="0" dirty="0" err="1"/>
              <a:t>차이나는</a:t>
            </a:r>
            <a:r>
              <a:rPr lang="ko-KR" altLang="en-US" baseline="0" dirty="0"/>
              <a:t> 것은 어색하므로 </a:t>
            </a:r>
            <a:r>
              <a:rPr lang="en-US" altLang="ko-KR" baseline="0" dirty="0"/>
              <a:t>hierarchical, non linear model</a:t>
            </a:r>
            <a:r>
              <a:rPr lang="ko-KR" altLang="en-US" baseline="0" dirty="0"/>
              <a:t>을 사용하는게 더 좋을 수 있음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오른쪽 그래프 </a:t>
            </a:r>
            <a:r>
              <a:rPr lang="en-US" altLang="ko-KR" baseline="0" dirty="0"/>
              <a:t>=&gt;</a:t>
            </a:r>
            <a:r>
              <a:rPr lang="ko-KR" altLang="en-US" baseline="0" dirty="0"/>
              <a:t> </a:t>
            </a:r>
            <a:r>
              <a:rPr lang="en-US" altLang="ko-KR" baseline="0" dirty="0"/>
              <a:t>loss aversion</a:t>
            </a:r>
            <a:r>
              <a:rPr lang="ko-KR" altLang="en-US" baseline="0" dirty="0"/>
              <a:t>의 경향은 비슷하게 증가하는 것을 볼 수 있음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548F-0A4B-1B42-B925-678AF03348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5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548F-0A4B-1B42-B925-678AF03348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4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548F-0A4B-1B42-B925-678AF03348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8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개인마다 계산된 </a:t>
            </a:r>
            <a:r>
              <a:rPr lang="en-US" altLang="ko-KR" dirty="0"/>
              <a:t>(rho,</a:t>
            </a:r>
            <a:r>
              <a:rPr lang="en-US" altLang="ko-KR" baseline="0" dirty="0"/>
              <a:t> lambda)</a:t>
            </a:r>
            <a:r>
              <a:rPr lang="ko-KR" altLang="en-US" baseline="0" dirty="0"/>
              <a:t> 추정량으로 계산한 </a:t>
            </a:r>
            <a:r>
              <a:rPr lang="en-US" altLang="ko-KR" baseline="0" dirty="0"/>
              <a:t>utility function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앞의 </a:t>
            </a:r>
            <a:r>
              <a:rPr lang="en-US" altLang="ko-KR" baseline="0" dirty="0"/>
              <a:t>boxplot</a:t>
            </a:r>
            <a:r>
              <a:rPr lang="ko-KR" altLang="en-US" baseline="0" dirty="0"/>
              <a:t>에서 본 </a:t>
            </a:r>
            <a:r>
              <a:rPr lang="en-US" altLang="ko-KR" baseline="0" dirty="0"/>
              <a:t>lambda (loss of aversion)</a:t>
            </a:r>
            <a:r>
              <a:rPr lang="ko-KR" altLang="en-US" baseline="0" dirty="0"/>
              <a:t>를 시각화하여 볼 수 있다</a:t>
            </a:r>
            <a:r>
              <a:rPr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빨간선 </a:t>
            </a:r>
            <a:r>
              <a:rPr lang="en-US" altLang="ko-KR" baseline="0" dirty="0"/>
              <a:t>=</a:t>
            </a:r>
            <a:r>
              <a:rPr lang="ko-KR" altLang="en-US" baseline="0" dirty="0"/>
              <a:t> 전체 </a:t>
            </a:r>
            <a:r>
              <a:rPr lang="en-US" altLang="ko-KR" baseline="0" dirty="0"/>
              <a:t>16</a:t>
            </a:r>
            <a:r>
              <a:rPr lang="ko-KR" altLang="en-US" baseline="0" dirty="0"/>
              <a:t> </a:t>
            </a:r>
            <a:r>
              <a:rPr lang="en-US" altLang="ko-KR" baseline="0" dirty="0"/>
              <a:t>samples</a:t>
            </a:r>
            <a:r>
              <a:rPr lang="ko-KR" altLang="en-US" baseline="0" dirty="0"/>
              <a:t>의 추세선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4548F-0A4B-1B42-B925-678AF03348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hBasesDM</a:t>
            </a:r>
            <a:r>
              <a:rPr lang="en-US" altLang="ko-KR" baseline="0" dirty="0"/>
              <a:t> modeling </a:t>
            </a:r>
            <a:r>
              <a:rPr lang="ko-KR" altLang="en-US" baseline="0" dirty="0"/>
              <a:t>결과</a:t>
            </a:r>
            <a:r>
              <a:rPr lang="en-US" altLang="ko-KR" baseline="0" dirty="0"/>
              <a:t>, rho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lambda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individual difference</a:t>
            </a:r>
            <a:r>
              <a:rPr lang="ko-KR" altLang="en-US" baseline="0" dirty="0"/>
              <a:t>가 보였습니다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논문에서는 행동데이터에 대한 자세한 분석이 없지만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실제 </a:t>
            </a:r>
            <a:r>
              <a:rPr lang="en-US" altLang="ko-KR" baseline="0" dirty="0"/>
              <a:t>neural data</a:t>
            </a:r>
            <a:r>
              <a:rPr lang="ko-KR" altLang="en-US" baseline="0" dirty="0" err="1"/>
              <a:t>를</a:t>
            </a:r>
            <a:r>
              <a:rPr lang="ko-KR" altLang="en-US" baseline="0" dirty="0"/>
              <a:t> 해석함에 있어서 행동 데이터의 </a:t>
            </a:r>
            <a:r>
              <a:rPr lang="en-US" altLang="ko-KR" baseline="0" dirty="0"/>
              <a:t>homogeneity</a:t>
            </a:r>
            <a:r>
              <a:rPr lang="ko-KR" altLang="en-US" baseline="0" dirty="0" err="1"/>
              <a:t>를</a:t>
            </a:r>
            <a:r>
              <a:rPr lang="ko-KR" altLang="en-US" baseline="0" dirty="0"/>
              <a:t> 확인하는 것은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중요하다고 생각되었습니다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행동패턴이 다른 두 그룹을 하나로 묶어서 결과를 해석한다면 유의미한 결과도 놓칠 수 있기 때문입니다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행동 데이터</a:t>
            </a:r>
            <a:r>
              <a:rPr lang="en-US" altLang="ko-KR" baseline="0" dirty="0"/>
              <a:t>(probability of acceptance, RT)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rho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variability</a:t>
            </a:r>
            <a:r>
              <a:rPr lang="ko-KR" altLang="en-US" baseline="0" dirty="0"/>
              <a:t>에 얼만큼 영향을 받는지 확인하기 위해</a:t>
            </a:r>
            <a:r>
              <a:rPr lang="en-US" altLang="ko-KR" baseline="0" dirty="0"/>
              <a:t>, rho </a:t>
            </a:r>
            <a:r>
              <a:rPr lang="ko-KR" altLang="en-US" baseline="0" dirty="0"/>
              <a:t>값에 따라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</a:t>
            </a:r>
            <a:r>
              <a:rPr lang="en-US" altLang="ko-KR" baseline="0" dirty="0"/>
              <a:t>group</a:t>
            </a:r>
            <a:r>
              <a:rPr lang="ko-KR" altLang="en-US" baseline="0" dirty="0" err="1"/>
              <a:t>으로</a:t>
            </a:r>
            <a:r>
              <a:rPr lang="ko-KR" altLang="en-US" baseline="0" dirty="0"/>
              <a:t> 나누어서 결과를 보았습니다</a:t>
            </a:r>
            <a:r>
              <a:rPr lang="en-US" altLang="ko-KR" baseline="0" dirty="0"/>
              <a:t>. Middle </a:t>
            </a:r>
            <a:r>
              <a:rPr lang="ko-KR" altLang="en-US" baseline="0" dirty="0"/>
              <a:t>그룹의 결과는 전체 데이터에서 나온 결과와 유사한 패턴을 보입니다</a:t>
            </a:r>
            <a:r>
              <a:rPr lang="en-US" altLang="ko-KR" baseline="0" dirty="0"/>
              <a:t>. Rho</a:t>
            </a:r>
            <a:r>
              <a:rPr lang="ko-KR" altLang="en-US" baseline="0" dirty="0"/>
              <a:t>가 높은 그룹은 대부분의 </a:t>
            </a:r>
            <a:r>
              <a:rPr lang="en-US" altLang="ko-KR" baseline="0" dirty="0"/>
              <a:t>trial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‘accept’</a:t>
            </a:r>
            <a:r>
              <a:rPr lang="ko-KR" altLang="en-US" baseline="0" dirty="0" err="1"/>
              <a:t>를</a:t>
            </a:r>
            <a:r>
              <a:rPr lang="ko-KR" altLang="en-US" baseline="0" dirty="0"/>
              <a:t> 선택하는 경향이 있는 반면</a:t>
            </a:r>
            <a:r>
              <a:rPr lang="en-US" altLang="ko-KR" baseline="0" dirty="0"/>
              <a:t>, rho</a:t>
            </a:r>
            <a:r>
              <a:rPr lang="ko-KR" altLang="en-US" baseline="0" dirty="0"/>
              <a:t>가 낮은 그룹은 대부분의 </a:t>
            </a:r>
            <a:r>
              <a:rPr lang="en-US" altLang="ko-KR" baseline="0" dirty="0"/>
              <a:t>trial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‘reject’</a:t>
            </a:r>
            <a:r>
              <a:rPr lang="ko-KR" altLang="en-US" baseline="0" dirty="0" err="1"/>
              <a:t>를</a:t>
            </a:r>
            <a:r>
              <a:rPr lang="ko-KR" altLang="en-US" baseline="0" dirty="0"/>
              <a:t> 선택하는 경향이 있습니다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그룹간이</a:t>
            </a:r>
            <a:r>
              <a:rPr lang="ko-KR" altLang="en-US" baseline="0" dirty="0"/>
              <a:t> 차이가 존재하지만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세 그룹 모두 </a:t>
            </a:r>
            <a:r>
              <a:rPr lang="en-US" altLang="ko-KR" baseline="0" dirty="0"/>
              <a:t>Gain</a:t>
            </a:r>
            <a:r>
              <a:rPr lang="ko-KR" altLang="en-US" baseline="0" dirty="0"/>
              <a:t>이 높고 </a:t>
            </a:r>
            <a:r>
              <a:rPr lang="en-US" altLang="ko-KR" baseline="0" dirty="0"/>
              <a:t>loss</a:t>
            </a:r>
            <a:r>
              <a:rPr lang="ko-KR" altLang="en-US" baseline="0" dirty="0"/>
              <a:t>가 적을 때 </a:t>
            </a:r>
            <a:r>
              <a:rPr lang="en-US" altLang="ko-KR" baseline="0" dirty="0"/>
              <a:t>‘accept’</a:t>
            </a:r>
            <a:r>
              <a:rPr lang="ko-KR" altLang="en-US" baseline="0" dirty="0"/>
              <a:t>할 확률이 높은 경향은 동일합니다</a:t>
            </a:r>
            <a:r>
              <a:rPr lang="en-US" altLang="ko-KR" baseline="0" dirty="0"/>
              <a:t>. 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548F-0A4B-1B42-B925-678AF03348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3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16529"/>
            <a:ext cx="77724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67847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6492875"/>
            <a:ext cx="566725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1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49" y="6490218"/>
            <a:ext cx="571277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888" y="6492875"/>
            <a:ext cx="571753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9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8649" y="6492873"/>
            <a:ext cx="571277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8650" y="6492875"/>
            <a:ext cx="571277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3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9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53330"/>
            <a:ext cx="7886700" cy="4651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5914" y="6494990"/>
            <a:ext cx="766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7600" y="6494992"/>
            <a:ext cx="1047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44271AF-0873-2A4D-87A4-F519CBD8D25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C9ED7E-74AE-E549-B26D-EA16B8FAC0A7}"/>
              </a:ext>
            </a:extLst>
          </p:cNvPr>
          <p:cNvCxnSpPr>
            <a:cxnSpLocks/>
          </p:cNvCxnSpPr>
          <p:nvPr userDrawn="1"/>
        </p:nvCxnSpPr>
        <p:spPr>
          <a:xfrm>
            <a:off x="628650" y="952771"/>
            <a:ext cx="78867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9430398-28B0-C041-B1D9-67292CD4E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6494991"/>
            <a:ext cx="571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DANS 2019 Team 3 Group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0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5.emf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7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99762E-2479-5B4B-BAAB-860D6C0C8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DANS 2019</a:t>
            </a:r>
            <a:r>
              <a:rPr lang="ko-KR" altLang="en-US" dirty="0"/>
              <a:t> </a:t>
            </a:r>
            <a:r>
              <a:rPr lang="en-US" dirty="0"/>
              <a:t>Group Project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Investigating the neural basis</a:t>
            </a:r>
            <a:br>
              <a:rPr lang="en-US" altLang="ko-KR" dirty="0"/>
            </a:br>
            <a:r>
              <a:rPr lang="en-US" altLang="ko-KR" dirty="0"/>
              <a:t>in decision-making under risk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2000" b="0" dirty="0"/>
              <a:t>Tom, S.M., Fox, C.R., </a:t>
            </a:r>
            <a:r>
              <a:rPr lang="en-US" altLang="ko-KR" sz="2000" b="0" dirty="0" err="1"/>
              <a:t>Trepel</a:t>
            </a:r>
            <a:r>
              <a:rPr lang="en-US" altLang="ko-KR" sz="2000" b="0" dirty="0"/>
              <a:t>, C., </a:t>
            </a:r>
            <a:r>
              <a:rPr lang="en-US" altLang="ko-KR" sz="2000" b="0" dirty="0" err="1"/>
              <a:t>Poldrack</a:t>
            </a:r>
            <a:r>
              <a:rPr lang="en-US" altLang="ko-KR" sz="2000" b="0" dirty="0"/>
              <a:t>, R.A. (2007). Science</a:t>
            </a:r>
            <a:endParaRPr lang="en-US" b="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7842F95-E730-9E43-92BD-24AB4CB7B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3</a:t>
            </a:r>
          </a:p>
          <a:p>
            <a:r>
              <a:rPr lang="ko-KR" altLang="en-US" sz="1800" dirty="0" err="1"/>
              <a:t>김택완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박성오</a:t>
            </a:r>
            <a:r>
              <a:rPr lang="en-US" altLang="ko-KR" sz="1800" dirty="0"/>
              <a:t>,</a:t>
            </a:r>
            <a:r>
              <a:rPr lang="ko-KR" altLang="en-US" sz="1800" dirty="0"/>
              <a:t> 양재영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진승우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059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C14CB1-863E-6D4B-B34F-07D6E6A6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Behavioral loss aversion (Tom et al., 2007)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C634A-5556-0340-9389-F4CCB347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49" y="6492873"/>
            <a:ext cx="5712773" cy="365125"/>
          </a:xfrm>
        </p:spPr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A82A-26F7-C74E-9B69-600AD8A9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4AD81B-A203-7F4D-B382-8CD6C0948F50}"/>
              </a:ext>
            </a:extLst>
          </p:cNvPr>
          <p:cNvSpPr txBox="1"/>
          <p:nvPr/>
        </p:nvSpPr>
        <p:spPr>
          <a:xfrm>
            <a:off x="744129" y="1773786"/>
            <a:ext cx="26588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</a:t>
            </a:r>
            <a:r>
              <a:rPr lang="el-GR" b="1" dirty="0"/>
              <a:t>λ</a:t>
            </a:r>
            <a:r>
              <a:rPr lang="en-US" b="1" dirty="0"/>
              <a:t> (N = 5)</a:t>
            </a:r>
          </a:p>
          <a:p>
            <a:r>
              <a:rPr lang="en-US" sz="1600" dirty="0"/>
              <a:t>Relatively more </a:t>
            </a:r>
            <a:r>
              <a:rPr lang="en-US" sz="1600" dirty="0">
                <a:solidFill>
                  <a:srgbClr val="0070C0"/>
                </a:solidFill>
              </a:rPr>
              <a:t>loss-averse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33FE5-D782-CA46-BC34-7907683481EC}"/>
              </a:ext>
            </a:extLst>
          </p:cNvPr>
          <p:cNvSpPr txBox="1"/>
          <p:nvPr/>
        </p:nvSpPr>
        <p:spPr>
          <a:xfrm>
            <a:off x="744129" y="5055881"/>
            <a:ext cx="2759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</a:t>
            </a:r>
            <a:r>
              <a:rPr lang="el-GR" b="1" dirty="0"/>
              <a:t>λ</a:t>
            </a:r>
            <a:r>
              <a:rPr lang="en-US" b="1" dirty="0"/>
              <a:t> (N = 5)</a:t>
            </a:r>
          </a:p>
          <a:p>
            <a:r>
              <a:rPr lang="en-US" sz="1600" dirty="0"/>
              <a:t>Relatively more </a:t>
            </a:r>
            <a:r>
              <a:rPr lang="en-US" sz="1600" dirty="0">
                <a:solidFill>
                  <a:srgbClr val="C00000"/>
                </a:solidFill>
              </a:rPr>
              <a:t>gain-seeking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7DDC94-24EF-D349-8666-642CCBD68DF9}"/>
              </a:ext>
            </a:extLst>
          </p:cNvPr>
          <p:cNvSpPr txBox="1"/>
          <p:nvPr/>
        </p:nvSpPr>
        <p:spPr>
          <a:xfrm>
            <a:off x="744129" y="341483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Middle </a:t>
            </a:r>
            <a:r>
              <a:rPr lang="el-GR" b="1" dirty="0"/>
              <a:t>λ</a:t>
            </a:r>
            <a:r>
              <a:rPr lang="en-US" b="1" dirty="0"/>
              <a:t> (N = 6)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EAA134-4E90-B143-9325-BE28C3A4C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24" b="9235"/>
          <a:stretch/>
        </p:blipFill>
        <p:spPr>
          <a:xfrm>
            <a:off x="3788643" y="1207511"/>
            <a:ext cx="4670328" cy="1789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2EF43F-2935-F643-B6E7-6AF5DB1DC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749" y="2920859"/>
            <a:ext cx="4545657" cy="1543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1D67B4-8B6B-0145-A0DD-59D29789E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973" y="4437457"/>
            <a:ext cx="4622377" cy="17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C14CB1-863E-6D4B-B34F-07D6E6A6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aversion parameter (Prospect model)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C634A-5556-0340-9389-F4CCB347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49" y="6492873"/>
            <a:ext cx="5712773" cy="365125"/>
          </a:xfrm>
        </p:spPr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A82A-26F7-C74E-9B69-600AD8A9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4AD81B-A203-7F4D-B382-8CD6C0948F50}"/>
              </a:ext>
            </a:extLst>
          </p:cNvPr>
          <p:cNvSpPr txBox="1"/>
          <p:nvPr/>
        </p:nvSpPr>
        <p:spPr>
          <a:xfrm>
            <a:off x="744129" y="1773786"/>
            <a:ext cx="26588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</a:t>
            </a:r>
            <a:r>
              <a:rPr lang="el-GR" b="1" dirty="0"/>
              <a:t>λ</a:t>
            </a:r>
            <a:r>
              <a:rPr lang="en-US" b="1" dirty="0"/>
              <a:t> (N = 5)</a:t>
            </a:r>
          </a:p>
          <a:p>
            <a:r>
              <a:rPr lang="en-US" sz="1600" dirty="0"/>
              <a:t>Relatively more </a:t>
            </a:r>
            <a:r>
              <a:rPr lang="en-US" sz="1600" dirty="0">
                <a:solidFill>
                  <a:srgbClr val="0070C0"/>
                </a:solidFill>
              </a:rPr>
              <a:t>loss-averse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33FE5-D782-CA46-BC34-7907683481EC}"/>
              </a:ext>
            </a:extLst>
          </p:cNvPr>
          <p:cNvSpPr txBox="1"/>
          <p:nvPr/>
        </p:nvSpPr>
        <p:spPr>
          <a:xfrm>
            <a:off x="744129" y="5055881"/>
            <a:ext cx="27592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</a:t>
            </a:r>
            <a:r>
              <a:rPr lang="el-GR" b="1" dirty="0"/>
              <a:t>λ</a:t>
            </a:r>
            <a:r>
              <a:rPr lang="en-US" b="1" dirty="0"/>
              <a:t> (N = 5)</a:t>
            </a:r>
          </a:p>
          <a:p>
            <a:r>
              <a:rPr lang="en-US" sz="1600" dirty="0"/>
              <a:t>Relatively more </a:t>
            </a:r>
            <a:r>
              <a:rPr lang="en-US" sz="1600" dirty="0">
                <a:solidFill>
                  <a:srgbClr val="C00000"/>
                </a:solidFill>
              </a:rPr>
              <a:t>gain-seeking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7DDC94-24EF-D349-8666-642CCBD68DF9}"/>
              </a:ext>
            </a:extLst>
          </p:cNvPr>
          <p:cNvSpPr txBox="1"/>
          <p:nvPr/>
        </p:nvSpPr>
        <p:spPr>
          <a:xfrm>
            <a:off x="744129" y="341483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Middle </a:t>
            </a:r>
            <a:r>
              <a:rPr lang="el-GR" b="1" dirty="0"/>
              <a:t>λ</a:t>
            </a:r>
            <a:r>
              <a:rPr lang="en-US" b="1" dirty="0"/>
              <a:t> (N = 6)</a:t>
            </a:r>
          </a:p>
        </p:txBody>
      </p:sp>
      <p:pic>
        <p:nvPicPr>
          <p:cNvPr id="11" name="그림 2">
            <a:extLst>
              <a:ext uri="{FF2B5EF4-FFF2-40B4-BE49-F238E27FC236}">
                <a16:creationId xmlns:a16="http://schemas.microsoft.com/office/drawing/2014/main" id="{8E9615E7-86C1-FA41-BAA2-44971C462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76"/>
          <a:stretch/>
        </p:blipFill>
        <p:spPr>
          <a:xfrm>
            <a:off x="3756069" y="1165138"/>
            <a:ext cx="4757053" cy="1748350"/>
          </a:xfrm>
          <a:prstGeom prst="rect">
            <a:avLst/>
          </a:prstGeom>
        </p:spPr>
      </p:pic>
      <p:pic>
        <p:nvPicPr>
          <p:cNvPr id="12" name="그림 13">
            <a:extLst>
              <a:ext uri="{FF2B5EF4-FFF2-40B4-BE49-F238E27FC236}">
                <a16:creationId xmlns:a16="http://schemas.microsoft.com/office/drawing/2014/main" id="{37FC8322-E122-574F-9B2C-588AC8466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519" y="4579046"/>
            <a:ext cx="4676151" cy="1552901"/>
          </a:xfrm>
          <a:prstGeom prst="rect">
            <a:avLst/>
          </a:prstGeom>
        </p:spPr>
      </p:pic>
      <p:pic>
        <p:nvPicPr>
          <p:cNvPr id="15" name="그림 4">
            <a:extLst>
              <a:ext uri="{FF2B5EF4-FFF2-40B4-BE49-F238E27FC236}">
                <a16:creationId xmlns:a16="http://schemas.microsoft.com/office/drawing/2014/main" id="{641E1801-B475-6547-991C-EFDFACDB8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779" y="2926938"/>
            <a:ext cx="4676151" cy="16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F1F6FA-34CD-C944-8AED-0D344D49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fMRI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2B7932-6995-954A-A591-6E379FA6D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2, 4, 5, 6, 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9D6A3-F548-EE48-A66B-D18FD57D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C3A8-B020-3943-A0CF-76F23366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BCB130-E66E-DA4E-ABB3-33F1590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Nuisance regression using </a:t>
            </a:r>
            <a:r>
              <a:rPr lang="en-US" dirty="0" err="1"/>
              <a:t>CompCor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4EF8AB-9683-E246-9F83-F40353C2B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0"/>
            <a:ext cx="7886700" cy="2578939"/>
          </a:xfrm>
        </p:spPr>
        <p:txBody>
          <a:bodyPr>
            <a:normAutofit/>
          </a:bodyPr>
          <a:lstStyle/>
          <a:p>
            <a:r>
              <a:rPr lang="en-US" dirty="0"/>
              <a:t>A component-based noise correction method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Behzadi</a:t>
            </a:r>
            <a:r>
              <a:rPr lang="en-US" sz="2000" dirty="0"/>
              <a:t> et al., 2007, Neuroimage)</a:t>
            </a:r>
            <a:endParaRPr lang="en-US" dirty="0"/>
          </a:p>
          <a:p>
            <a:pPr lvl="1"/>
            <a:r>
              <a:rPr lang="en-US" b="1" dirty="0" err="1"/>
              <a:t>tCompCor</a:t>
            </a:r>
            <a:r>
              <a:rPr lang="en-US" dirty="0"/>
              <a:t>: components of physiological noise signal</a:t>
            </a:r>
            <a:r>
              <a:rPr lang="en-US" altLang="ko-KR" dirty="0"/>
              <a:t> using the temporal standard deviation </a:t>
            </a:r>
          </a:p>
          <a:p>
            <a:pPr lvl="1"/>
            <a:r>
              <a:rPr lang="en-US" b="1" dirty="0" err="1"/>
              <a:t>aCompCor</a:t>
            </a:r>
            <a:r>
              <a:rPr lang="en-US" dirty="0"/>
              <a:t>: components of signal consisting of either WM and CSF using</a:t>
            </a:r>
            <a:r>
              <a:rPr lang="en-US" altLang="ko-KR" dirty="0"/>
              <a:t> anatomical mask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501D5-4FB0-9440-8BED-C6D490FF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63EBB-3352-8C4B-8840-5686E7FC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52753" y="6490218"/>
            <a:ext cx="2902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Behzadi</a:t>
            </a:r>
            <a:r>
              <a:rPr lang="en-US" altLang="ko-KR" sz="1400" dirty="0"/>
              <a:t> et al., 2007, </a:t>
            </a:r>
            <a:r>
              <a:rPr lang="en-US" altLang="ko-KR" sz="1400" i="1" dirty="0" err="1"/>
              <a:t>Neuroimage</a:t>
            </a:r>
            <a:endParaRPr lang="ko-KR" altLang="en-US" sz="1400" i="1" dirty="0"/>
          </a:p>
        </p:txBody>
      </p:sp>
      <p:pic>
        <p:nvPicPr>
          <p:cNvPr id="1026" name="Picture 2" descr="An external file that holds a picture, illustration, etc.&#10;Object name is nihms-27952-f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41" y="3903208"/>
            <a:ext cx="4389918" cy="198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98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8650" y="1145777"/>
            <a:ext cx="7886701" cy="51259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CC5B1D-1C8A-1241-80D9-520AC74B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regions for gain &amp; loss (Q2)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72BE6C-E5E4-9441-A672-7E3AA07B1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145777"/>
            <a:ext cx="7886700" cy="44199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1B31F-8333-5745-912D-6F16BD98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DA1F6-F29F-334D-977E-173C0EA1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0214" y="5686079"/>
            <a:ext cx="724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A) left ventrolateral prefrontal cortex (PFC); B) bilateral ventral striatum; C) left dorsolateral PFC; 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D) anterior cingulate cortex; F) right occipital pole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8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28650" y="1591470"/>
            <a:ext cx="8153843" cy="3975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CC5B1D-1C8A-1241-80D9-520AC74B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regions of gain &amp; loss (Q4)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53AB723-E2DC-484D-A7AF-8A5C4F745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1689"/>
            <a:ext cx="6086844" cy="35346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1B31F-8333-5745-912D-6F16BD98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DA1F6-F29F-334D-977E-173C0EA1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6A5F567B-2004-5549-829D-FD58E284F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331" t="19040" r="2320" b="7079"/>
          <a:stretch/>
        </p:blipFill>
        <p:spPr>
          <a:xfrm rot="5400000">
            <a:off x="7124541" y="1602093"/>
            <a:ext cx="91028" cy="572016"/>
          </a:xfrm>
          <a:prstGeom prst="rect">
            <a:avLst/>
          </a:prstGeom>
        </p:spPr>
      </p:pic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C2E1F61F-4341-BB48-AAAD-F9CC250682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46" t="95349" r="24340" b="2366"/>
          <a:stretch/>
        </p:blipFill>
        <p:spPr>
          <a:xfrm>
            <a:off x="6888662" y="2166830"/>
            <a:ext cx="572016" cy="91027"/>
          </a:xfrm>
          <a:prstGeom prst="rect">
            <a:avLst/>
          </a:prstGeo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C2E1F61F-4341-BB48-AAAD-F9CC250682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78" t="89865" r="24724" b="8535"/>
          <a:stretch/>
        </p:blipFill>
        <p:spPr>
          <a:xfrm>
            <a:off x="6884047" y="2488306"/>
            <a:ext cx="572016" cy="933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1014" y="1719414"/>
            <a:ext cx="63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Gain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81014" y="2058454"/>
            <a:ext cx="63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Loss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1014" y="2381098"/>
            <a:ext cx="1116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Conjunction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77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CC5B1D-1C8A-1241-80D9-520AC74B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each run separately (Q5)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2E1F61F-4341-BB48-AAAD-F9CC25068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854" y="1252538"/>
            <a:ext cx="6574292" cy="46529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1B31F-8333-5745-912D-6F16BD98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DA1F6-F29F-334D-977E-173C0EA1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8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CC5B1D-1C8A-1241-80D9-520AC74B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SNR without smoothing (Q6)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A5F567B-2004-5549-829D-FD58E284F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61" y="2315151"/>
            <a:ext cx="5589270" cy="28047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1B31F-8333-5745-912D-6F16BD98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DA1F6-F29F-334D-977E-173C0EA1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17</a:t>
            </a:fld>
            <a:endParaRPr 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475152" y="1321995"/>
            <a:ext cx="2594068" cy="4540329"/>
            <a:chOff x="6420669" y="1523699"/>
            <a:chExt cx="2594068" cy="454032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670" y="1523699"/>
              <a:ext cx="2411748" cy="1702410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6420669" y="3592160"/>
              <a:ext cx="2450213" cy="2434512"/>
              <a:chOff x="6341422" y="3546604"/>
              <a:chExt cx="2450213" cy="243451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4"/>
              <a:srcRect r="50186"/>
              <a:stretch/>
            </p:blipFill>
            <p:spPr>
              <a:xfrm>
                <a:off x="6341422" y="3546604"/>
                <a:ext cx="2450212" cy="121725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4"/>
              <a:srcRect l="49442"/>
              <a:stretch/>
            </p:blipFill>
            <p:spPr>
              <a:xfrm>
                <a:off x="6341423" y="4763860"/>
                <a:ext cx="2450212" cy="121725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7120128" y="4508218"/>
              <a:ext cx="69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S = 0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19793" y="4523553"/>
              <a:ext cx="69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S = 4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20128" y="5725474"/>
              <a:ext cx="694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S = 7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17408" y="5704111"/>
              <a:ext cx="797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S = 10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37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CC5B1D-1C8A-1241-80D9-520AC74B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of gamble (Q7)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1B31F-8333-5745-912D-6F16BD98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DA1F6-F29F-334D-977E-173C0EA1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18</a:t>
            </a:fld>
            <a:endParaRPr 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929809" y="1535447"/>
            <a:ext cx="5284381" cy="4720855"/>
            <a:chOff x="1701210" y="1435395"/>
            <a:chExt cx="5284381" cy="4720855"/>
          </a:xfrm>
        </p:grpSpPr>
        <p:grpSp>
          <p:nvGrpSpPr>
            <p:cNvPr id="11" name="그룹 10"/>
            <p:cNvGrpSpPr/>
            <p:nvPr/>
          </p:nvGrpSpPr>
          <p:grpSpPr>
            <a:xfrm>
              <a:off x="1701210" y="1435395"/>
              <a:ext cx="5284381" cy="4720855"/>
              <a:chOff x="2073349" y="1265274"/>
              <a:chExt cx="5284381" cy="4720855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073349" y="1265274"/>
                <a:ext cx="5284381" cy="47208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2510645" y="1775511"/>
                <a:ext cx="4591247" cy="4028160"/>
                <a:chOff x="-1625420" y="1775511"/>
                <a:chExt cx="4591247" cy="4028160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0689"/>
                <a:stretch/>
              </p:blipFill>
              <p:spPr>
                <a:xfrm>
                  <a:off x="-1625420" y="1775511"/>
                  <a:ext cx="4039012" cy="4028160"/>
                </a:xfrm>
                <a:prstGeom prst="rect">
                  <a:avLst/>
                </a:prstGeom>
              </p:spPr>
            </p:pic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4701"/>
                <a:stretch/>
              </p:blipFill>
              <p:spPr>
                <a:xfrm>
                  <a:off x="2604984" y="1775511"/>
                  <a:ext cx="360843" cy="402816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3" name="직선 화살표 연결선 12"/>
            <p:cNvCxnSpPr/>
            <p:nvPr/>
          </p:nvCxnSpPr>
          <p:spPr>
            <a:xfrm flipH="1" flipV="1">
              <a:off x="5316279" y="3051544"/>
              <a:ext cx="244549" cy="5103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794954" y="3618876"/>
              <a:ext cx="1562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Left ventral striatum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06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E6DD-BBF8-8645-9D21-6F297BAF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AF4AD-D506-CF41-8B96-511A6F0E5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25FA4-A9B2-054C-96A9-A7CB4230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FA2CB-7F1C-3E45-AAE7-BC87E20F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4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E236-C39C-BF4C-B20F-E3332BF6A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Tom et al. (2007) Science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648AA0-681F-1A4E-AC0A-C25096053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799951"/>
            <a:ext cx="7886700" cy="38304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A0E91-F76F-9045-B63A-126FF17C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67D10-3FE2-1243-9D8D-51DE38C9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6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utility function for individuals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932961"/>
            <a:ext cx="3886200" cy="3653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728085-3C1D-8343-BD1B-DF50BA5F6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668" y="4515675"/>
            <a:ext cx="38862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6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C14CB1-863E-6D4B-B34F-07D6E6A6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Risk attitude parameter (Prospect model)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C634A-5556-0340-9389-F4CCB347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49" y="6492873"/>
            <a:ext cx="5712773" cy="365125"/>
          </a:xfrm>
        </p:spPr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4A82A-26F7-C74E-9B69-600AD8A9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21</a:t>
            </a:fld>
            <a:endParaRPr lang="en-US"/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09BD530C-60DD-CB4E-BB3D-24711BEA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3" t="16052" b="10918"/>
          <a:stretch/>
        </p:blipFill>
        <p:spPr>
          <a:xfrm>
            <a:off x="3744012" y="1125842"/>
            <a:ext cx="4855252" cy="1748350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12939585-6635-6C4C-BED9-96DE14F91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9" t="20728" r="272" b="5000"/>
          <a:stretch/>
        </p:blipFill>
        <p:spPr>
          <a:xfrm>
            <a:off x="3733676" y="4526300"/>
            <a:ext cx="4837020" cy="1866624"/>
          </a:xfrm>
          <a:prstGeom prst="rect">
            <a:avLst/>
          </a:prstGeom>
        </p:spPr>
      </p:pic>
      <p:pic>
        <p:nvPicPr>
          <p:cNvPr id="13" name="그림 5">
            <a:extLst>
              <a:ext uri="{FF2B5EF4-FFF2-40B4-BE49-F238E27FC236}">
                <a16:creationId xmlns:a16="http://schemas.microsoft.com/office/drawing/2014/main" id="{15B4CEB3-697B-0B4E-830D-014E98A492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7" t="19926" r="1733" b="15904"/>
          <a:stretch/>
        </p:blipFill>
        <p:spPr>
          <a:xfrm>
            <a:off x="3782715" y="2909336"/>
            <a:ext cx="4732635" cy="16169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4AD81B-A203-7F4D-B382-8CD6C0948F50}"/>
              </a:ext>
            </a:extLst>
          </p:cNvPr>
          <p:cNvSpPr txBox="1"/>
          <p:nvPr/>
        </p:nvSpPr>
        <p:spPr>
          <a:xfrm>
            <a:off x="744129" y="1773786"/>
            <a:ext cx="25455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</a:t>
            </a:r>
            <a:r>
              <a:rPr lang="el-GR" b="1" dirty="0"/>
              <a:t>ρ</a:t>
            </a:r>
            <a:r>
              <a:rPr lang="en-US" b="1" dirty="0"/>
              <a:t> (N = 5)</a:t>
            </a:r>
          </a:p>
          <a:p>
            <a:r>
              <a:rPr lang="en-US" sz="1600" dirty="0"/>
              <a:t>Relatively more </a:t>
            </a:r>
            <a:r>
              <a:rPr lang="en-US" sz="1600" dirty="0">
                <a:solidFill>
                  <a:srgbClr val="C00000"/>
                </a:solidFill>
              </a:rPr>
              <a:t>risk-taking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33FE5-D782-CA46-BC34-7907683481EC}"/>
              </a:ext>
            </a:extLst>
          </p:cNvPr>
          <p:cNvSpPr txBox="1"/>
          <p:nvPr/>
        </p:nvSpPr>
        <p:spPr>
          <a:xfrm>
            <a:off x="744129" y="5055881"/>
            <a:ext cx="25647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</a:t>
            </a:r>
            <a:r>
              <a:rPr lang="el-GR" b="1" dirty="0"/>
              <a:t>ρ</a:t>
            </a:r>
            <a:r>
              <a:rPr lang="en-US" b="1" dirty="0"/>
              <a:t> (N = 5)</a:t>
            </a:r>
          </a:p>
          <a:p>
            <a:r>
              <a:rPr lang="en-US" sz="1600" dirty="0"/>
              <a:t>Relatively more </a:t>
            </a:r>
            <a:r>
              <a:rPr lang="en-US" sz="1600" dirty="0">
                <a:solidFill>
                  <a:srgbClr val="0070C0"/>
                </a:solidFill>
              </a:rPr>
              <a:t>risk-averse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7DDC94-24EF-D349-8666-642CCBD68DF9}"/>
              </a:ext>
            </a:extLst>
          </p:cNvPr>
          <p:cNvSpPr txBox="1"/>
          <p:nvPr/>
        </p:nvSpPr>
        <p:spPr>
          <a:xfrm>
            <a:off x="744129" y="341483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Middle </a:t>
            </a:r>
            <a:r>
              <a:rPr lang="el-GR" b="1" dirty="0"/>
              <a:t>ρ</a:t>
            </a:r>
            <a:r>
              <a:rPr lang="en-US" b="1" dirty="0"/>
              <a:t> (N = 6)</a:t>
            </a:r>
          </a:p>
        </p:txBody>
      </p:sp>
    </p:spTree>
    <p:extLst>
      <p:ext uri="{BB962C8B-B14F-4D97-AF65-F5344CB8AC3E}">
        <p14:creationId xmlns:p14="http://schemas.microsoft.com/office/powerpoint/2010/main" val="143518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vron 8">
            <a:extLst>
              <a:ext uri="{FF2B5EF4-FFF2-40B4-BE49-F238E27FC236}">
                <a16:creationId xmlns:a16="http://schemas.microsoft.com/office/drawing/2014/main" id="{1FB5FCBC-02C2-8346-97FB-104A98C2AF72}"/>
              </a:ext>
            </a:extLst>
          </p:cNvPr>
          <p:cNvSpPr/>
          <p:nvPr/>
        </p:nvSpPr>
        <p:spPr>
          <a:xfrm>
            <a:off x="4604008" y="3686255"/>
            <a:ext cx="3483980" cy="219921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39CA-1A50-5F4C-BA6B-5846A27D527A}"/>
              </a:ext>
            </a:extLst>
          </p:cNvPr>
          <p:cNvSpPr txBox="1"/>
          <p:nvPr/>
        </p:nvSpPr>
        <p:spPr>
          <a:xfrm>
            <a:off x="1565685" y="4130087"/>
            <a:ext cx="2459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Response Interval</a:t>
            </a:r>
          </a:p>
          <a:p>
            <a:pPr algn="ctr"/>
            <a:r>
              <a:rPr lang="en-US" sz="2400" dirty="0"/>
              <a:t>(3 secs)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B4994-BFE5-664B-A91E-DECC1D5EEE70}"/>
              </a:ext>
            </a:extLst>
          </p:cNvPr>
          <p:cNvSpPr txBox="1"/>
          <p:nvPr/>
        </p:nvSpPr>
        <p:spPr>
          <a:xfrm>
            <a:off x="4791139" y="4130087"/>
            <a:ext cx="3045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Inter-Stimulus Interval</a:t>
            </a:r>
          </a:p>
          <a:p>
            <a:pPr algn="ctr"/>
            <a:r>
              <a:rPr lang="en-US" sz="2400" dirty="0"/>
              <a:t>(mean: 2.6 sec)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C323E2-9889-DA4D-AE9E-86A3B35D8B73}"/>
              </a:ext>
            </a:extLst>
          </p:cNvPr>
          <p:cNvGrpSpPr/>
          <p:nvPr/>
        </p:nvGrpSpPr>
        <p:grpSpPr>
          <a:xfrm>
            <a:off x="1886184" y="1532009"/>
            <a:ext cx="1951667" cy="1951667"/>
            <a:chOff x="1730413" y="1825521"/>
            <a:chExt cx="2129742" cy="21297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BC8AA5-7C29-0447-9CC9-0B19C34225FD}"/>
                </a:ext>
              </a:extLst>
            </p:cNvPr>
            <p:cNvGrpSpPr/>
            <p:nvPr/>
          </p:nvGrpSpPr>
          <p:grpSpPr>
            <a:xfrm>
              <a:off x="1730413" y="1825521"/>
              <a:ext cx="2129742" cy="2129742"/>
              <a:chOff x="1562582" y="1180618"/>
              <a:chExt cx="2129742" cy="2129742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9829A70-2BB5-2643-8751-8B64DF778ECA}"/>
                  </a:ext>
                </a:extLst>
              </p:cNvPr>
              <p:cNvSpPr/>
              <p:nvPr/>
            </p:nvSpPr>
            <p:spPr>
              <a:xfrm>
                <a:off x="1562582" y="1180618"/>
                <a:ext cx="2129742" cy="2129742"/>
              </a:xfrm>
              <a:prstGeom prst="ellipse">
                <a:avLst/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7E3B328B-3B04-884B-BAB8-693943BCC9EC}"/>
                  </a:ext>
                </a:extLst>
              </p:cNvPr>
              <p:cNvCxnSpPr>
                <a:cxnSpLocks/>
                <a:stCxn id="2" idx="0"/>
                <a:endCxn id="2" idx="4"/>
              </p:cNvCxnSpPr>
              <p:nvPr/>
            </p:nvCxnSpPr>
            <p:spPr>
              <a:xfrm>
                <a:off x="2627453" y="1180618"/>
                <a:ext cx="0" cy="212974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20BD82-6D34-644C-ABF9-9342B41240C1}"/>
                </a:ext>
              </a:extLst>
            </p:cNvPr>
            <p:cNvSpPr txBox="1"/>
            <p:nvPr/>
          </p:nvSpPr>
          <p:spPr>
            <a:xfrm>
              <a:off x="1857128" y="2628782"/>
              <a:ext cx="8114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accent6"/>
                  </a:solidFill>
                </a:rPr>
                <a:t>+ 30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E5FCCB-A5E7-EA48-9F88-9829E7CC1BF5}"/>
                </a:ext>
              </a:extLst>
            </p:cNvPr>
            <p:cNvSpPr txBox="1"/>
            <p:nvPr/>
          </p:nvSpPr>
          <p:spPr>
            <a:xfrm>
              <a:off x="2921999" y="2628782"/>
              <a:ext cx="7425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</a:rPr>
                <a:t>- 15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8D4102-81DA-6A48-A6A4-52278AF014DB}"/>
              </a:ext>
            </a:extLst>
          </p:cNvPr>
          <p:cNvGrpSpPr/>
          <p:nvPr/>
        </p:nvGrpSpPr>
        <p:grpSpPr>
          <a:xfrm>
            <a:off x="2151689" y="5270099"/>
            <a:ext cx="4771173" cy="180000"/>
            <a:chOff x="2100539" y="5443902"/>
            <a:chExt cx="4771173" cy="180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38DBBD-B02A-244F-8853-78C63208E5E6}"/>
                </a:ext>
              </a:extLst>
            </p:cNvPr>
            <p:cNvCxnSpPr/>
            <p:nvPr/>
          </p:nvCxnSpPr>
          <p:spPr>
            <a:xfrm>
              <a:off x="2190539" y="5533902"/>
              <a:ext cx="45911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11CF27-7B9F-024F-A7B3-0A94278C15B5}"/>
                </a:ext>
              </a:extLst>
            </p:cNvPr>
            <p:cNvSpPr/>
            <p:nvPr/>
          </p:nvSpPr>
          <p:spPr>
            <a:xfrm>
              <a:off x="2100539" y="54439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52914D-0A8C-5D44-A81B-061FADA546C0}"/>
                </a:ext>
              </a:extLst>
            </p:cNvPr>
            <p:cNvSpPr/>
            <p:nvPr/>
          </p:nvSpPr>
          <p:spPr>
            <a:xfrm>
              <a:off x="6691712" y="54439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FE6FE-D0A2-1E4E-A0A5-86BF3A09E427}"/>
                </a:ext>
              </a:extLst>
            </p:cNvPr>
            <p:cNvSpPr/>
            <p:nvPr/>
          </p:nvSpPr>
          <p:spPr>
            <a:xfrm>
              <a:off x="3630930" y="54439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AC5F74-3DEA-484C-8929-FAA328806709}"/>
                </a:ext>
              </a:extLst>
            </p:cNvPr>
            <p:cNvSpPr/>
            <p:nvPr/>
          </p:nvSpPr>
          <p:spPr>
            <a:xfrm>
              <a:off x="5161321" y="544390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7B8448-0501-A049-B74D-441336778409}"/>
              </a:ext>
            </a:extLst>
          </p:cNvPr>
          <p:cNvSpPr txBox="1"/>
          <p:nvPr/>
        </p:nvSpPr>
        <p:spPr>
          <a:xfrm>
            <a:off x="1754825" y="5537938"/>
            <a:ext cx="97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Strongly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accept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B10271-1E9D-484D-BA83-0213FE3DC6DC}"/>
              </a:ext>
            </a:extLst>
          </p:cNvPr>
          <p:cNvSpPr txBox="1"/>
          <p:nvPr/>
        </p:nvSpPr>
        <p:spPr>
          <a:xfrm>
            <a:off x="6345998" y="5537938"/>
            <a:ext cx="97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Strongly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reject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81727-A315-534E-AD61-D79DF48D696D}"/>
              </a:ext>
            </a:extLst>
          </p:cNvPr>
          <p:cNvSpPr txBox="1"/>
          <p:nvPr/>
        </p:nvSpPr>
        <p:spPr>
          <a:xfrm>
            <a:off x="3340530" y="5537938"/>
            <a:ext cx="891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Weakly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accept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6BAB44-725B-A44F-BFFB-9971A723B2A5}"/>
              </a:ext>
            </a:extLst>
          </p:cNvPr>
          <p:cNvSpPr txBox="1"/>
          <p:nvPr/>
        </p:nvSpPr>
        <p:spPr>
          <a:xfrm>
            <a:off x="4842623" y="5537938"/>
            <a:ext cx="891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Weakly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reject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C805A8-DD6D-1B4D-8E80-4780047C5A42}"/>
              </a:ext>
            </a:extLst>
          </p:cNvPr>
          <p:cNvSpPr txBox="1"/>
          <p:nvPr/>
        </p:nvSpPr>
        <p:spPr>
          <a:xfrm>
            <a:off x="6107042" y="2184677"/>
            <a:ext cx="41389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/>
              <a:t>+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65ED3EA5-4FC5-9E41-82DD-3778BAD3E35C}"/>
              </a:ext>
            </a:extLst>
          </p:cNvPr>
          <p:cNvSpPr/>
          <p:nvPr/>
        </p:nvSpPr>
        <p:spPr>
          <a:xfrm>
            <a:off x="1120028" y="3686254"/>
            <a:ext cx="3483980" cy="219921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3B8FD62C-18FE-9A49-B918-9F6CB0D9A4C7}"/>
              </a:ext>
            </a:extLst>
          </p:cNvPr>
          <p:cNvSpPr/>
          <p:nvPr/>
        </p:nvSpPr>
        <p:spPr>
          <a:xfrm>
            <a:off x="-209974" y="3687471"/>
            <a:ext cx="1330001" cy="219921"/>
          </a:xfrm>
          <a:prstGeom prst="chevr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76E9C5F5-117E-A34A-8621-FF4B6ABD0A57}"/>
              </a:ext>
            </a:extLst>
          </p:cNvPr>
          <p:cNvSpPr/>
          <p:nvPr/>
        </p:nvSpPr>
        <p:spPr>
          <a:xfrm>
            <a:off x="8087988" y="3686254"/>
            <a:ext cx="1330001" cy="219921"/>
          </a:xfrm>
          <a:prstGeom prst="chevr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818B4E51-CF2C-6045-85D3-002C55AA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description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8009773C-A84A-5348-99E8-2F9A2A3B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8B4A408-A566-8A47-92F9-BE8E795E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80C9-0A20-E743-8AB6-00D5821F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36A13-E8D3-074C-8E87-FD98007C1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N = 16 (9 females, 7 males; right-handed; English-speakers; mean 22 ± 2.9 years)</a:t>
            </a:r>
          </a:p>
          <a:p>
            <a:r>
              <a:rPr lang="en-US" dirty="0"/>
              <a:t>3 runs (85 ~ 86 trials each)</a:t>
            </a:r>
          </a:p>
          <a:p>
            <a:r>
              <a:rPr lang="en-US" dirty="0"/>
              <a:t>Amount of rewards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Possible gain</a:t>
            </a:r>
            <a:r>
              <a:rPr lang="en-US" dirty="0"/>
              <a:t>: $10 ~ $40 (in $2 increments)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Possible loss</a:t>
            </a:r>
            <a:r>
              <a:rPr lang="en-US" dirty="0"/>
              <a:t>: $5 ~ $20 (in $1 increments)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 pitchFamily="2" charset="2"/>
              </a:rPr>
              <a:t> 16 x 16 = 256 possible combinations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9C8DE-4AEE-2C4A-8A66-128EF7F9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9DCD-B591-D24B-B6F3-FF0B3DB7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9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FD2BD6-B32E-0343-9858-5A82A6FB9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69FD1-AEF6-CA48-B18D-8CDF5CCC0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1,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7035A-89C7-D145-9978-F2220761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263B5-1C70-9143-A400-F59067D0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6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13D528-93B4-0543-8EBA-22758B3E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9754"/>
          </a:xfrm>
        </p:spPr>
        <p:txBody>
          <a:bodyPr/>
          <a:lstStyle/>
          <a:p>
            <a:r>
              <a:rPr lang="en-US" dirty="0"/>
              <a:t>Behavioral results (Q1)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9F0FA4-0EDB-ED4B-8C2F-6C74D625E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400" y="2086769"/>
            <a:ext cx="7061200" cy="29845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DA3BA-28DF-104A-874E-9ABE108C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A8F4-A56A-BA40-9B2B-97FF589F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7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13D528-93B4-0543-8EBA-22758B3E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results (Q1)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DA3BA-28DF-104A-874E-9ABE108C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A8F4-A56A-BA40-9B2B-97FF589F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DCE72F-7293-B642-AA06-756F638E1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68" y="2086769"/>
            <a:ext cx="6985000" cy="2984500"/>
          </a:xfrm>
        </p:spPr>
      </p:pic>
    </p:spTree>
    <p:extLst>
      <p:ext uri="{BB962C8B-B14F-4D97-AF65-F5344CB8AC3E}">
        <p14:creationId xmlns:p14="http://schemas.microsoft.com/office/powerpoint/2010/main" val="214679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3B09-DEE0-B645-BE19-308CBDE1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measures of loss aversion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05D97-239F-834B-963E-B839EAA6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Behavioral loss aversion (Tom et al., 2007)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Prospect model (</a:t>
            </a:r>
            <a:r>
              <a:rPr lang="en-US" dirty="0" err="1"/>
              <a:t>Sokol-Hessner</a:t>
            </a:r>
            <a:r>
              <a:rPr lang="en-US" dirty="0"/>
              <a:t> et al., 2009)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44420-4B5D-4249-9EE0-3499DBDB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809CF-9DE3-974E-9A72-CBF39F6A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ECB8C07-14CB-2641-860F-A5CF3F835453}"/>
                  </a:ext>
                </a:extLst>
              </p14:cNvPr>
              <p14:cNvContentPartPr/>
              <p14:nvPr/>
            </p14:nvContentPartPr>
            <p14:xfrm>
              <a:off x="4199186" y="2068842"/>
              <a:ext cx="43056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ECB8C07-14CB-2641-860F-A5CF3F8354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7186" y="1925202"/>
                <a:ext cx="5742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886B45-93E1-804F-8EA6-F3150CF3014E}"/>
                  </a:ext>
                </a:extLst>
              </p14:cNvPr>
              <p14:cNvContentPartPr/>
              <p14:nvPr/>
            </p14:nvContentPartPr>
            <p14:xfrm>
              <a:off x="3836306" y="2491842"/>
              <a:ext cx="438120" cy="15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886B45-93E1-804F-8EA6-F3150CF301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4666" y="2348202"/>
                <a:ext cx="5817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0C67EF0-2600-F24E-BD0C-A639B3F675C3}"/>
                  </a:ext>
                </a:extLst>
              </p14:cNvPr>
              <p14:cNvContentPartPr/>
              <p14:nvPr/>
            </p14:nvContentPartPr>
            <p14:xfrm>
              <a:off x="5780666" y="2073162"/>
              <a:ext cx="45576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0C67EF0-2600-F24E-BD0C-A639B3F675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09026" y="1929162"/>
                <a:ext cx="5994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7BA6CAD-4871-A946-8ACB-E30C102D3F7E}"/>
                  </a:ext>
                </a:extLst>
              </p14:cNvPr>
              <p14:cNvContentPartPr/>
              <p14:nvPr/>
            </p14:nvContentPartPr>
            <p14:xfrm>
              <a:off x="3857186" y="2912682"/>
              <a:ext cx="453960" cy="8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7BA6CAD-4871-A946-8ACB-E30C102D3F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85546" y="2768682"/>
                <a:ext cx="5976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5D2E32-1E21-D040-9078-ECB43310935A}"/>
                  </a:ext>
                </a:extLst>
              </p14:cNvPr>
              <p14:cNvContentPartPr/>
              <p14:nvPr/>
            </p14:nvContentPartPr>
            <p14:xfrm>
              <a:off x="3461149" y="4933600"/>
              <a:ext cx="49320" cy="2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5D2E32-1E21-D040-9078-ECB4331093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9149" y="4789600"/>
                <a:ext cx="1929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1E11750-8B27-0341-ADD7-9D0BE570BA44}"/>
                  </a:ext>
                </a:extLst>
              </p14:cNvPr>
              <p14:cNvContentPartPr/>
              <p14:nvPr/>
            </p14:nvContentPartPr>
            <p14:xfrm>
              <a:off x="3007441" y="5922333"/>
              <a:ext cx="46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1E11750-8B27-0341-ADD7-9D0BE570BA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35441" y="5778333"/>
                <a:ext cx="1904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0134B63-BCFB-0C43-9D2D-D6FAE14F47D8}"/>
                  </a:ext>
                </a:extLst>
              </p14:cNvPr>
              <p14:cNvContentPartPr/>
              <p14:nvPr/>
            </p14:nvContentPartPr>
            <p14:xfrm>
              <a:off x="3414709" y="4463440"/>
              <a:ext cx="37080" cy="2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0134B63-BCFB-0C43-9D2D-D6FAE14F47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60709" y="4355440"/>
                <a:ext cx="144720" cy="2185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0120C91-92E1-964B-9F87-F7915C34109B}"/>
              </a:ext>
            </a:extLst>
          </p:cNvPr>
          <p:cNvSpPr txBox="1"/>
          <p:nvPr/>
        </p:nvSpPr>
        <p:spPr>
          <a:xfrm>
            <a:off x="3186324" y="4108075"/>
            <a:ext cx="1795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Risk preference parameter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DAD4111-03D8-2B44-815F-12ACABC90D2F}"/>
                  </a:ext>
                </a:extLst>
              </p14:cNvPr>
              <p14:cNvContentPartPr/>
              <p14:nvPr/>
            </p14:nvContentPartPr>
            <p14:xfrm>
              <a:off x="4248285" y="4889842"/>
              <a:ext cx="65520" cy="2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DAD4111-03D8-2B44-815F-12ACABC90D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94285" y="4793842"/>
                <a:ext cx="173160" cy="19456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8ACD129-D60C-4043-9422-EC66F99661BC}"/>
              </a:ext>
            </a:extLst>
          </p:cNvPr>
          <p:cNvSpPr txBox="1"/>
          <p:nvPr/>
        </p:nvSpPr>
        <p:spPr>
          <a:xfrm>
            <a:off x="3219237" y="5097812"/>
            <a:ext cx="1672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0070C0"/>
                </a:solidFill>
              </a:rPr>
              <a:t>Loss aversion parameter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B8087-1E66-7D43-BB82-CCE8353C4F75}"/>
              </a:ext>
            </a:extLst>
          </p:cNvPr>
          <p:cNvSpPr txBox="1"/>
          <p:nvPr/>
        </p:nvSpPr>
        <p:spPr>
          <a:xfrm>
            <a:off x="2826271" y="6093000"/>
            <a:ext cx="3034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Inverse temperature (slope of logistic function)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026ABD-0BDA-E249-A401-F2940E485CE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49155" y="1929018"/>
            <a:ext cx="4845685" cy="1147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462C0-9200-3C45-AD5E-0CC0FA9654F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03538" y="4297353"/>
            <a:ext cx="4961255" cy="17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2172-19AE-5347-AC66-CB9D692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two loss aversions (Q3)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6BCB18-F509-6A40-81DF-06268258D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7057" y="1374663"/>
            <a:ext cx="7249886" cy="48332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086A1-97AF-7248-9405-290BB4AE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DANS 2019 Team 3 Group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B1C62-9D7F-034D-A639-C3527B758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71AF-0873-2A4D-87A4-F519CBD8D259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19DAC-3201-354A-8878-84AE52CDA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030" y="1882913"/>
            <a:ext cx="1477066" cy="188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5CBE5-A5F5-5649-949C-49C45EE3A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362" y="3975947"/>
            <a:ext cx="1477067" cy="1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1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</TotalTime>
  <Words>970</Words>
  <Application>Microsoft Macintosh PowerPoint</Application>
  <PresentationFormat>On-screen Show (4:3)</PresentationFormat>
  <Paragraphs>145</Paragraphs>
  <Slides>21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</vt:lpstr>
      <vt:lpstr>Office Theme</vt:lpstr>
      <vt:lpstr>DANS 2019 Group Project: Investigating the neural basis in decision-making under risk  Tom, S.M., Fox, C.R., Trepel, C., Poldrack, R.A. (2007). Science</vt:lpstr>
      <vt:lpstr>Tom et al. (2007) Science</vt:lpstr>
      <vt:lpstr>Task description</vt:lpstr>
      <vt:lpstr>Task description</vt:lpstr>
      <vt:lpstr>Behavioral results</vt:lpstr>
      <vt:lpstr>Behavioral results (Q1)</vt:lpstr>
      <vt:lpstr>Behavioral results (Q1)</vt:lpstr>
      <vt:lpstr>Two measures of loss aversion</vt:lpstr>
      <vt:lpstr>Comparison of two loss aversions (Q3)</vt:lpstr>
      <vt:lpstr>Behavioral loss aversion (Tom et al., 2007)</vt:lpstr>
      <vt:lpstr>Loss aversion parameter (Prospect model)</vt:lpstr>
      <vt:lpstr>fMRI results</vt:lpstr>
      <vt:lpstr>Nuisance regression using CompCor</vt:lpstr>
      <vt:lpstr>Related regions for gain &amp; loss (Q2)</vt:lpstr>
      <vt:lpstr>Common regions of gain &amp; loss (Q4)</vt:lpstr>
      <vt:lpstr>Using each run separately (Q5)</vt:lpstr>
      <vt:lpstr>Lower SNR without smoothing (Q6)</vt:lpstr>
      <vt:lpstr>Value of gamble (Q7)</vt:lpstr>
      <vt:lpstr>Q &amp; A</vt:lpstr>
      <vt:lpstr>Estimated utility function for individuals</vt:lpstr>
      <vt:lpstr>Risk attitude parameter (Prospect model)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양재영</dc:creator>
  <cp:lastModifiedBy>양재영</cp:lastModifiedBy>
  <cp:revision>87</cp:revision>
  <cp:lastPrinted>2019-02-22T01:58:56Z</cp:lastPrinted>
  <dcterms:created xsi:type="dcterms:W3CDTF">2019-02-21T07:55:46Z</dcterms:created>
  <dcterms:modified xsi:type="dcterms:W3CDTF">2019-02-22T01:59:00Z</dcterms:modified>
</cp:coreProperties>
</file>